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336" r:id="rId2"/>
    <p:sldId id="349" r:id="rId3"/>
    <p:sldId id="361" r:id="rId4"/>
    <p:sldId id="350" r:id="rId5"/>
    <p:sldId id="332" r:id="rId6"/>
    <p:sldId id="337" r:id="rId7"/>
    <p:sldId id="364" r:id="rId8"/>
    <p:sldId id="363" r:id="rId9"/>
    <p:sldId id="366" r:id="rId10"/>
    <p:sldId id="371" r:id="rId11"/>
    <p:sldId id="302" r:id="rId12"/>
    <p:sldId id="367" r:id="rId13"/>
    <p:sldId id="372" r:id="rId14"/>
    <p:sldId id="373" r:id="rId15"/>
    <p:sldId id="369" r:id="rId16"/>
    <p:sldId id="374" r:id="rId17"/>
    <p:sldId id="375" r:id="rId18"/>
    <p:sldId id="368" r:id="rId19"/>
    <p:sldId id="275" r:id="rId20"/>
    <p:sldId id="276" r:id="rId21"/>
    <p:sldId id="25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7563"/>
  </p:normalViewPr>
  <p:slideViewPr>
    <p:cSldViewPr snapToGrid="0" snapToObjects="1">
      <p:cViewPr varScale="1">
        <p:scale>
          <a:sx n="100" d="100"/>
          <a:sy n="100" d="100"/>
        </p:scale>
        <p:origin x="1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A79848-F44C-794B-92AC-684AE9AC5F5A}" type="datetimeFigureOut">
              <a:rPr lang="en-US" smtClean="0"/>
              <a:t>6/14/22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926B1-E52C-FF44-8760-EBE203B6C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AD627-635E-42D5-823F-CB204E154A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43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B7D499-D067-4396-89CA-562C7C7F77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14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B7D499-D067-4396-89CA-562C7C7F77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90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AD627-635E-42D5-823F-CB204E154A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43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BDA97-DF90-3442-A3D1-F2F6AB7C35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32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CBDA97-DF90-3442-A3D1-F2F6AB7C35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87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6926B1-E52C-FF44-8760-EBE203B6CD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63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4AD627-635E-42D5-823F-CB204E154A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744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DB7452-CA95-B645-8D14-C635CD38AA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2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C568-9DEA-1A73-F241-16FDB6195E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F666E-2010-6C85-1E74-1F7009F3B4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3BC0F-080B-600A-FCDD-E92001AAD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152E-0120-2F43-BC86-AC5C10FF6837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ECB45-63BE-AFA7-0B6A-90F24735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C873E-E23D-4A92-E6A4-E18B64C26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F8D1-36F4-F946-B220-B7B7434EC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79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D5E2-7E1E-CD2E-5224-23841455F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0BA9C-69B3-3431-CED3-1FEBBC1807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2DC3E-806B-10BA-D4B1-202193AE2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152E-0120-2F43-BC86-AC5C10FF6837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12CD7-50D9-B109-86BE-7EB14C825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E13F3-BC83-63AA-B715-D33EA3102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F8D1-36F4-F946-B220-B7B7434EC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190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F37CC8-48C4-0303-E66A-2D19ED36DE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667F5-6C2A-C2E7-715C-41F59F729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5EF9C-98E7-75E0-8CAD-E4C58AAE5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152E-0120-2F43-BC86-AC5C10FF6837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27F30-1149-114C-4B0F-050220F3F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89764-26BC-9887-78E7-CFBE0EBEF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F8D1-36F4-F946-B220-B7B7434EC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80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09C6-26E2-0211-BD67-A877D8DF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D6A6D-CCFC-CB29-D544-AEFF432B1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220E5-AE3E-309B-F316-BC17FF578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152E-0120-2F43-BC86-AC5C10FF6837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79887-095E-2495-BF46-CC59E7F4D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18F55-532B-82A9-8E60-483F258C7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F8D1-36F4-F946-B220-B7B7434EC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00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C9B64-D4A4-C78E-6252-E1A1BC4D8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F6D2A-2CAD-9EF6-E8A8-677750BBC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D3FC9-1201-4960-CCDE-08D8034CF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152E-0120-2F43-BC86-AC5C10FF6837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1310A-4EA8-C86A-2276-DEBBF7E6E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C4A1A-181B-16F5-517A-74D620E0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F8D1-36F4-F946-B220-B7B7434EC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68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5A1B6-1DD6-B7CE-6767-9A00BBE34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3E03E-E488-8390-B069-B42D3441BD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4ADCE0-90BC-3D5A-549F-ADB093A46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DA5C2-1F75-6635-0194-09C0A9B2E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152E-0120-2F43-BC86-AC5C10FF6837}" type="datetimeFigureOut">
              <a:rPr lang="en-US" smtClean="0"/>
              <a:t>6/14/22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FBFAD-FD36-B05E-D48C-27DCB45A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DFAD4-5F39-3039-7AC2-006134D7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F8D1-36F4-F946-B220-B7B7434EC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6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ECE4C-09DA-1F4E-4E9D-B2B3D337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B7123-7D00-53A0-BEB6-8D154779F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69F8C0-0B78-A270-F5BB-2D13ACE3A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D78949-BF37-58CE-9865-30EFAD5DA7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4E6493-FDDD-1DFC-A215-6E006BE13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DF34F9-2E86-5301-74B5-74BDF2FCB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152E-0120-2F43-BC86-AC5C10FF6837}" type="datetimeFigureOut">
              <a:rPr lang="en-US" smtClean="0"/>
              <a:t>6/14/22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BBAB53-DA3E-767E-733D-06D753234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8AAD4A-A127-0C88-49E2-31F93D8A3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F8D1-36F4-F946-B220-B7B7434EC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97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DAF06-25D5-01E1-820F-D475C2F81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B14A64-723A-342A-1D99-930F5A582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152E-0120-2F43-BC86-AC5C10FF6837}" type="datetimeFigureOut">
              <a:rPr lang="en-US" smtClean="0"/>
              <a:t>6/14/22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133AA-7B67-744C-69F4-97BCCDA94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51971A-1B20-7013-3113-B8506A41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F8D1-36F4-F946-B220-B7B7434EC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199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8209B7-8020-FFA5-15F5-A0FF68B50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152E-0120-2F43-BC86-AC5C10FF6837}" type="datetimeFigureOut">
              <a:rPr lang="en-US" smtClean="0"/>
              <a:t>6/14/22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E07970-99B4-7052-FAB5-AB8BC3F4D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ECA54-AEBA-77EC-B180-74F3D36FD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F8D1-36F4-F946-B220-B7B7434EC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88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4FA0D-C135-5DA1-D93A-8EA5EA757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50593-1EEE-F6D3-433B-B17644DBE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6DD68-0F53-D1B2-A41D-33D04CEDE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5169A-8509-C893-56BF-D804F1428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152E-0120-2F43-BC86-AC5C10FF6837}" type="datetimeFigureOut">
              <a:rPr lang="en-US" smtClean="0"/>
              <a:t>6/14/22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6BB6F-247A-AE87-880E-08F3F500F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B6675-AF66-4712-44B8-EBB1D3CA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F8D1-36F4-F946-B220-B7B7434EC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01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019FA-275C-9530-7C2E-E424A563E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B0B853-3853-782B-1A0D-7F0B954BB7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D4D017-B31C-B3CF-9827-6C1A268E0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B08CA-D6B3-B249-51CD-17A7D9920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A152E-0120-2F43-BC86-AC5C10FF6837}" type="datetimeFigureOut">
              <a:rPr lang="en-US" smtClean="0"/>
              <a:t>6/14/22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08DB7-2152-CCD1-C8BD-0EF54E8B7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86B9D-DF67-D930-745B-13CFB5E5F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7F8D1-36F4-F946-B220-B7B7434EC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58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2A1023-A981-937F-E59C-72C23D088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86E87-2894-384C-5301-1C939BDB6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ABAFA-60D0-8F91-6A77-8C7032258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A152E-0120-2F43-BC86-AC5C10FF6837}" type="datetimeFigureOut">
              <a:rPr lang="en-US" smtClean="0"/>
              <a:t>6/14/22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7EF70-F358-C9AC-C794-401A83F678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26EB4-CFF7-8DDB-811D-031D2A904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7F8D1-36F4-F946-B220-B7B7434EC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63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aac.ornl.gov/cgi-bin/dataset_lister.pl?p=4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hyperlink" Target="https://daac.ornl.gov/cgi-bin/dataset_lister.pl?p=41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jjensen/DeltaX_Applications_Workshop_AVIRIS-N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djjensen/DeltaX_Applications_Workshop_AVIRIS-N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lta-X logo with triangle, X, boats, aircraft, and vegetation in a white circle overlaid over an airborne photo of the Wax Lake Delta emptying out into the ocean">
            <a:extLst>
              <a:ext uri="{FF2B5EF4-FFF2-40B4-BE49-F238E27FC236}">
                <a16:creationId xmlns:a16="http://schemas.microsoft.com/office/drawing/2014/main" id="{296E104B-76D2-444B-9552-848C6094B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463" y="0"/>
            <a:ext cx="11649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14468" y="211302"/>
            <a:ext cx="8181292" cy="3873175"/>
          </a:xfrm>
          <a:effectLst>
            <a:glow rad="127000">
              <a:schemeClr val="tx1"/>
            </a:glow>
          </a:effectLst>
        </p:spPr>
        <p:txBody>
          <a:bodyPr>
            <a:normAutofit/>
          </a:bodyPr>
          <a:lstStyle/>
          <a:p>
            <a:r>
              <a:rPr lang="en-US" b="1" dirty="0">
                <a:ln w="12700">
                  <a:noFill/>
                </a:ln>
                <a:solidFill>
                  <a:schemeClr val="bg1"/>
                </a:solidFill>
                <a:effectLst>
                  <a:glow rad="50800">
                    <a:schemeClr val="tx1">
                      <a:alpha val="67000"/>
                    </a:schemeClr>
                  </a:glow>
                  <a:outerShdw blurRad="774700" sx="121000" sy="121000" algn="ctr" rotWithShape="0">
                    <a:schemeClr val="tx1">
                      <a:alpha val="0"/>
                    </a:schemeClr>
                  </a:outerShdw>
                </a:effectLst>
              </a:rPr>
              <a:t>Delta-X Open Data Workshop:</a:t>
            </a:r>
            <a:br>
              <a:rPr lang="en-US" b="1" dirty="0">
                <a:ln w="12700">
                  <a:noFill/>
                </a:ln>
                <a:solidFill>
                  <a:schemeClr val="bg1"/>
                </a:solidFill>
                <a:effectLst>
                  <a:glow rad="50800">
                    <a:schemeClr val="tx1">
                      <a:alpha val="67000"/>
                    </a:schemeClr>
                  </a:glow>
                  <a:outerShdw blurRad="774700" sx="121000" sy="121000" algn="ctr" rotWithShape="0">
                    <a:schemeClr val="tx1">
                      <a:alpha val="0"/>
                    </a:schemeClr>
                  </a:outerShdw>
                </a:effectLst>
              </a:rPr>
            </a:br>
            <a:r>
              <a:rPr lang="en-US" sz="4900" b="1" dirty="0">
                <a:ln w="12700">
                  <a:noFill/>
                </a:ln>
                <a:solidFill>
                  <a:schemeClr val="bg1"/>
                </a:solidFill>
                <a:effectLst>
                  <a:glow rad="50800">
                    <a:schemeClr val="tx1">
                      <a:alpha val="67000"/>
                    </a:schemeClr>
                  </a:glow>
                  <a:outerShdw blurRad="774700" sx="121000" sy="121000" algn="ctr" rotWithShape="0">
                    <a:schemeClr val="tx1">
                      <a:alpha val="0"/>
                    </a:schemeClr>
                  </a:outerShdw>
                </a:effectLst>
              </a:rPr>
              <a:t>Airborne Visible/Infrared Imaging Spectrometer—Next Generation (AVIRIS-NG)</a:t>
            </a:r>
            <a:endParaRPr lang="en-US" b="1" dirty="0">
              <a:ln w="12700">
                <a:noFill/>
              </a:ln>
              <a:solidFill>
                <a:schemeClr val="bg1"/>
              </a:solidFill>
              <a:effectLst>
                <a:glow rad="50800">
                  <a:schemeClr val="tx1">
                    <a:alpha val="67000"/>
                  </a:schemeClr>
                </a:glow>
                <a:outerShdw blurRad="774700" sx="121000" sy="121000" algn="ctr" rotWithShape="0">
                  <a:schemeClr val="tx1">
                    <a:alpha val="0"/>
                  </a:scheme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78778" y="4710110"/>
            <a:ext cx="8116982" cy="1827318"/>
          </a:xfrm>
          <a:effectLst>
            <a:glow rad="774700">
              <a:schemeClr val="tx1"/>
            </a:glow>
          </a:effectLst>
        </p:spPr>
        <p:txBody>
          <a:bodyPr>
            <a:normAutofit fontScale="85000" lnSpcReduction="10000"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effectLst>
                  <a:glow rad="88900">
                    <a:schemeClr val="tx1">
                      <a:alpha val="66000"/>
                    </a:schemeClr>
                  </a:glow>
                </a:effectLst>
              </a:rPr>
              <a:t>Daniel Jensen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glow rad="88900">
                    <a:schemeClr val="tx1">
                      <a:alpha val="66000"/>
                    </a:schemeClr>
                  </a:glow>
                </a:effectLst>
              </a:rPr>
              <a:t>Postdoctoral Researcher, PI: Marc Simard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glow rad="88900">
                    <a:schemeClr val="tx1">
                      <a:alpha val="66000"/>
                    </a:schemeClr>
                  </a:glow>
                </a:effectLst>
              </a:rPr>
              <a:t>Jet Propulsion Laboratory, California Institute of Technology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glow rad="88900">
                    <a:schemeClr val="tx1">
                      <a:alpha val="66000"/>
                    </a:schemeClr>
                  </a:glow>
                </a:effectLst>
              </a:rPr>
              <a:t>May 4,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0A867-D447-6242-ACDD-F3774E4284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758" y="4546703"/>
            <a:ext cx="1990725" cy="1990725"/>
          </a:xfrm>
          <a:prstGeom prst="rect">
            <a:avLst/>
          </a:prstGeom>
          <a:effectLst>
            <a:glow rad="228600">
              <a:schemeClr val="tx1">
                <a:alpha val="77252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698453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6915F-2BBB-CFE6-99D3-1DFA1731B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851" y="685800"/>
            <a:ext cx="6092727" cy="5676899"/>
          </a:xfrm>
        </p:spPr>
        <p:txBody>
          <a:bodyPr/>
          <a:lstStyle/>
          <a:p>
            <a:r>
              <a:rPr lang="en-US" dirty="0"/>
              <a:t>Normalized Difference Vegetation Index (NDVI):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Index to estimate net primary production/photosynthetic activity</a:t>
            </a:r>
          </a:p>
          <a:p>
            <a:r>
              <a:rPr lang="en-US" dirty="0"/>
              <a:t>Applications include:</a:t>
            </a:r>
          </a:p>
          <a:p>
            <a:pPr lvl="1"/>
            <a:r>
              <a:rPr lang="en-US" dirty="0"/>
              <a:t>monitoring vegetation phenology</a:t>
            </a:r>
          </a:p>
          <a:p>
            <a:pPr lvl="1"/>
            <a:r>
              <a:rPr lang="en-US" dirty="0"/>
              <a:t>assessing growing season length</a:t>
            </a:r>
          </a:p>
          <a:p>
            <a:pPr lvl="1"/>
            <a:r>
              <a:rPr lang="en-US" dirty="0"/>
              <a:t>general plant health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9D04BB-2D78-B85C-46A2-19B9F50501F1}"/>
              </a:ext>
            </a:extLst>
          </p:cNvPr>
          <p:cNvSpPr txBox="1"/>
          <p:nvPr/>
        </p:nvSpPr>
        <p:spPr>
          <a:xfrm>
            <a:off x="5968179" y="4685201"/>
            <a:ext cx="5683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(https://</a:t>
            </a:r>
            <a:r>
              <a:rPr lang="en-US" sz="1600" dirty="0" err="1"/>
              <a:t>seos-project.eu</a:t>
            </a:r>
            <a:r>
              <a:rPr lang="en-US" sz="1600" dirty="0"/>
              <a:t>/classification/classification-c01-p05.html)</a:t>
            </a:r>
          </a:p>
        </p:txBody>
      </p:sp>
      <p:pic>
        <p:nvPicPr>
          <p:cNvPr id="5" name="Shape 118">
            <a:extLst>
              <a:ext uri="{FF2B5EF4-FFF2-40B4-BE49-F238E27FC236}">
                <a16:creationId xmlns:a16="http://schemas.microsoft.com/office/drawing/2014/main" id="{4EA3F663-1522-3DA3-0938-81110049C162}"/>
              </a:ext>
            </a:extLst>
          </p:cNvPr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7099" y="1543138"/>
            <a:ext cx="4857601" cy="314431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69674DD1-4CB2-59DE-2AF1-999675EC0F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518299"/>
              </p:ext>
            </p:extLst>
          </p:nvPr>
        </p:nvGraphicFramePr>
        <p:xfrm>
          <a:off x="1505345" y="1720938"/>
          <a:ext cx="3167944" cy="934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06500" imgH="355600" progId="Equation.3">
                  <p:embed/>
                </p:oleObj>
              </mc:Choice>
              <mc:Fallback>
                <p:oleObj name="Equation" r:id="rId3" imgW="1206500" imgH="355600" progId="Equation.3">
                  <p:embed/>
                  <p:pic>
                    <p:nvPicPr>
                      <p:cNvPr id="3277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5345" y="1720938"/>
                        <a:ext cx="3167944" cy="93415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  <a:effectLst>
                        <a:outerShdw dist="107763" dir="2700000" algn="ctr" rotWithShape="0">
                          <a:srgbClr val="808080">
                            <a:alpha val="74997"/>
                          </a:srgbClr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3784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667" y="1270000"/>
            <a:ext cx="4295421" cy="3835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/>
              <a:t>Red Edge (~ 690-730 nm)</a:t>
            </a:r>
          </a:p>
          <a:p>
            <a:pPr lvl="1">
              <a:defRPr/>
            </a:pPr>
            <a:r>
              <a:rPr lang="en-US" sz="1800" dirty="0"/>
              <a:t>Low vegetation reflectance in the red region followed by a sharp increase to the high reflectance in the near-infrared </a:t>
            </a:r>
            <a:r>
              <a:rPr lang="en-US" altLang="en-US" sz="1800" dirty="0"/>
              <a:t>Measure of “greenness” of a pixel</a:t>
            </a:r>
          </a:p>
          <a:p>
            <a:r>
              <a:rPr lang="en-US" altLang="en-US" sz="2400" dirty="0"/>
              <a:t>NDVI Range of -1 to 1</a:t>
            </a:r>
          </a:p>
          <a:p>
            <a:r>
              <a:rPr lang="en-US" altLang="en-US" sz="2400" dirty="0"/>
              <a:t>Brighter pixel = more green, i.e. the greater the amount of photosynthesizing (“healthy”) vegetation present</a:t>
            </a:r>
          </a:p>
          <a:p>
            <a:pPr marL="0" indent="0">
              <a:buNone/>
              <a:defRPr/>
            </a:pPr>
            <a:endParaRPr lang="en-US" sz="2400" dirty="0"/>
          </a:p>
        </p:txBody>
      </p:sp>
      <p:pic>
        <p:nvPicPr>
          <p:cNvPr id="6" name="Picture 2" descr="NDVI example">
            <a:extLst>
              <a:ext uri="{FF2B5EF4-FFF2-40B4-BE49-F238E27FC236}">
                <a16:creationId xmlns:a16="http://schemas.microsoft.com/office/drawing/2014/main" id="{DD6D39BD-2EBD-F65C-284A-969968612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3994" y="317501"/>
            <a:ext cx="4578407" cy="508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AE543A-C3A5-7428-2F86-DE97CB391D88}"/>
              </a:ext>
            </a:extLst>
          </p:cNvPr>
          <p:cNvSpPr/>
          <p:nvPr/>
        </p:nvSpPr>
        <p:spPr>
          <a:xfrm>
            <a:off x="6210300" y="5543798"/>
            <a:ext cx="57954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(http://earthobservatory.nasa.gov/Features/</a:t>
            </a:r>
            <a:r>
              <a:rPr lang="en-US" sz="1600" dirty="0" err="1"/>
              <a:t>MeasuringVegetation</a:t>
            </a:r>
            <a:r>
              <a:rPr lang="en-US" sz="1600" dirty="0"/>
              <a:t>/)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8E5095-7682-D419-96C5-C20C24AB9310}"/>
              </a:ext>
            </a:extLst>
          </p:cNvPr>
          <p:cNvSpPr txBox="1"/>
          <p:nvPr/>
        </p:nvSpPr>
        <p:spPr>
          <a:xfrm>
            <a:off x="4391619" y="4957074"/>
            <a:ext cx="17043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(https://</a:t>
            </a:r>
            <a:r>
              <a:rPr lang="en-US" sz="1600" dirty="0" err="1"/>
              <a:t>seos-project.eu</a:t>
            </a:r>
            <a:r>
              <a:rPr lang="en-US" sz="1600" dirty="0"/>
              <a:t>/classification/classification-c01-p05.html)</a:t>
            </a:r>
          </a:p>
        </p:txBody>
      </p:sp>
      <p:pic>
        <p:nvPicPr>
          <p:cNvPr id="11" name="Shape 118">
            <a:extLst>
              <a:ext uri="{FF2B5EF4-FFF2-40B4-BE49-F238E27FC236}">
                <a16:creationId xmlns:a16="http://schemas.microsoft.com/office/drawing/2014/main" id="{0DB59F8D-ABFC-624E-9F58-4A7DA3A71893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8088" y="791746"/>
            <a:ext cx="1913536" cy="4165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4220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1B4F3-828B-0DE1-A5BD-2FEAD015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Module 3: Principal Components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B05CE-FC35-64A1-D647-EBBFCC1A6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8025"/>
            <a:ext cx="4912360" cy="4351338"/>
          </a:xfrm>
        </p:spPr>
        <p:txBody>
          <a:bodyPr/>
          <a:lstStyle/>
          <a:p>
            <a:r>
              <a:rPr lang="en-US" dirty="0"/>
              <a:t>Objectives:</a:t>
            </a:r>
          </a:p>
          <a:p>
            <a:pPr lvl="1"/>
            <a:r>
              <a:rPr lang="en-US" dirty="0"/>
              <a:t>Perform PCA dimension reduction on image</a:t>
            </a:r>
          </a:p>
          <a:p>
            <a:pPr lvl="1"/>
            <a:r>
              <a:rPr lang="en-US" dirty="0"/>
              <a:t>Plot explained variance</a:t>
            </a:r>
          </a:p>
          <a:p>
            <a:pPr lvl="1"/>
            <a:r>
              <a:rPr lang="en-US" dirty="0"/>
              <a:t>Visualize component bands</a:t>
            </a:r>
          </a:p>
          <a:p>
            <a:pPr lvl="1"/>
            <a:r>
              <a:rPr lang="en-US" dirty="0"/>
              <a:t>Export output selection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59CE2C-1F28-997D-1A76-AB85044207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5510" y="1616075"/>
            <a:ext cx="6909639" cy="3625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0877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3044C-B869-1B43-1681-4589C7963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FAACC-7854-1148-6BA4-20F31C03C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876424"/>
            <a:ext cx="5397500" cy="48801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PCA is a linear dimensionality reduction technique</a:t>
            </a:r>
          </a:p>
          <a:p>
            <a:pPr lvl="1"/>
            <a:r>
              <a:rPr lang="en-US" dirty="0"/>
              <a:t>Well suited for high-dimensionality (i.e. 425 bands) imaging spectrometer data</a:t>
            </a:r>
          </a:p>
          <a:p>
            <a:r>
              <a:rPr lang="en-US" dirty="0"/>
              <a:t>A principal component is a projection of the original data that captures the variance inherent in the original data</a:t>
            </a:r>
          </a:p>
          <a:p>
            <a:pPr lvl="1"/>
            <a:r>
              <a:rPr lang="en-US" dirty="0"/>
              <a:t>First component always captures the most variance</a:t>
            </a:r>
          </a:p>
          <a:p>
            <a:pPr lvl="1"/>
            <a:r>
              <a:rPr lang="en-US" dirty="0"/>
              <a:t>Components are uncorrelated (correlated features in original data contribute to the same principal component)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FAF82091-EC7A-2CB7-CEB5-6AE45D147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842" y="3700879"/>
            <a:ext cx="5203758" cy="305564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1F3BA68-0B1B-9073-0BFE-573084CD7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316" t="8192" r="14957" b="4273"/>
          <a:stretch/>
        </p:blipFill>
        <p:spPr bwMode="auto">
          <a:xfrm>
            <a:off x="8497944" y="0"/>
            <a:ext cx="369405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8F59B4-2633-7500-55C2-5598DA1FB7C8}"/>
              </a:ext>
            </a:extLst>
          </p:cNvPr>
          <p:cNvSpPr txBox="1"/>
          <p:nvPr/>
        </p:nvSpPr>
        <p:spPr>
          <a:xfrm>
            <a:off x="7759700" y="3327192"/>
            <a:ext cx="4432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(https://</a:t>
            </a:r>
            <a:r>
              <a:rPr lang="en-US" sz="1600" dirty="0" err="1"/>
              <a:t>www.spectralpython.net</a:t>
            </a:r>
            <a:r>
              <a:rPr lang="en-US" sz="1600" dirty="0"/>
              <a:t>/</a:t>
            </a:r>
            <a:r>
              <a:rPr lang="en-US" sz="1600" dirty="0" err="1"/>
              <a:t>algorithms.html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76450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62E96F9-A349-D7FC-6BDB-EDBB9F3922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3879" y="799306"/>
            <a:ext cx="7078121" cy="488855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62583EC-EAA8-C9E3-D7CF-7135C71E181D}"/>
              </a:ext>
            </a:extLst>
          </p:cNvPr>
          <p:cNvSpPr txBox="1">
            <a:spLocks/>
          </p:cNvSpPr>
          <p:nvPr/>
        </p:nvSpPr>
        <p:spPr>
          <a:xfrm>
            <a:off x="422844" y="988949"/>
            <a:ext cx="4691035" cy="4880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PCA for imaging spectrometer data like AVIRIS-NG:</a:t>
            </a:r>
          </a:p>
          <a:p>
            <a:pPr lvl="1"/>
            <a:r>
              <a:rPr lang="en-US" dirty="0"/>
              <a:t>Reduce correlated bands while explaining vast majority of variance in image</a:t>
            </a:r>
          </a:p>
          <a:p>
            <a:pPr lvl="1"/>
            <a:r>
              <a:rPr lang="en-US" dirty="0"/>
              <a:t>Capture surface properties</a:t>
            </a:r>
          </a:p>
          <a:p>
            <a:pPr lvl="1"/>
            <a:r>
              <a:rPr lang="en-US" dirty="0"/>
              <a:t>Enable efficient and improved classification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DBB67A-FBA1-1C68-4138-EDDCAF20EA01}"/>
              </a:ext>
            </a:extLst>
          </p:cNvPr>
          <p:cNvSpPr txBox="1"/>
          <p:nvPr/>
        </p:nvSpPr>
        <p:spPr>
          <a:xfrm>
            <a:off x="9766300" y="5670782"/>
            <a:ext cx="200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(Jensen et al. 2020)</a:t>
            </a:r>
          </a:p>
        </p:txBody>
      </p:sp>
    </p:spTree>
    <p:extLst>
      <p:ext uri="{BB962C8B-B14F-4D97-AF65-F5344CB8AC3E}">
        <p14:creationId xmlns:p14="http://schemas.microsoft.com/office/powerpoint/2010/main" val="3696821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1B4F3-828B-0DE1-A5BD-2FEAD015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Module 4: Classification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B05CE-FC35-64A1-D647-EBBFCC1A6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6448"/>
            <a:ext cx="4912360" cy="3606483"/>
          </a:xfrm>
        </p:spPr>
        <p:txBody>
          <a:bodyPr/>
          <a:lstStyle/>
          <a:p>
            <a:r>
              <a:rPr lang="en-US" dirty="0"/>
              <a:t>Objectives:</a:t>
            </a:r>
          </a:p>
          <a:p>
            <a:pPr lvl="1"/>
            <a:r>
              <a:rPr lang="en-US" dirty="0"/>
              <a:t>Perform an unsupervised K-Means classification on the PCA output</a:t>
            </a:r>
          </a:p>
          <a:p>
            <a:pPr lvl="1"/>
            <a:r>
              <a:rPr lang="en-US" dirty="0"/>
              <a:t>Generate a preliminary landcover classification of the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812BD-98BD-28FA-DD55-514525B39AB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37" t="6554" r="9769" b="6441"/>
          <a:stretch/>
        </p:blipFill>
        <p:spPr>
          <a:xfrm>
            <a:off x="5750560" y="1690688"/>
            <a:ext cx="5791200" cy="4700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59D5E-A79F-614B-2A13-17BE88B1603B}"/>
              </a:ext>
            </a:extLst>
          </p:cNvPr>
          <p:cNvSpPr txBox="1"/>
          <p:nvPr/>
        </p:nvSpPr>
        <p:spPr>
          <a:xfrm>
            <a:off x="9538904" y="6376742"/>
            <a:ext cx="200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(Jensen et al. 2020)</a:t>
            </a:r>
          </a:p>
        </p:txBody>
      </p:sp>
    </p:spTree>
    <p:extLst>
      <p:ext uri="{BB962C8B-B14F-4D97-AF65-F5344CB8AC3E}">
        <p14:creationId xmlns:p14="http://schemas.microsoft.com/office/powerpoint/2010/main" val="2662175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4CE52-85BB-2D07-84C0-B94A14A67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9A136-EA61-DE4E-0C8E-3976C69B5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825625"/>
            <a:ext cx="5572741" cy="4351338"/>
          </a:xfrm>
        </p:spPr>
        <p:txBody>
          <a:bodyPr/>
          <a:lstStyle/>
          <a:p>
            <a:r>
              <a:rPr lang="en-US" dirty="0"/>
              <a:t>Generate given number of clusters from input bands</a:t>
            </a:r>
          </a:p>
          <a:p>
            <a:pPr lvl="1"/>
            <a:r>
              <a:rPr lang="en-US" dirty="0"/>
              <a:t>Band selection</a:t>
            </a:r>
          </a:p>
          <a:p>
            <a:pPr lvl="1"/>
            <a:r>
              <a:rPr lang="en-US" dirty="0"/>
              <a:t>Additional data sources</a:t>
            </a:r>
          </a:p>
          <a:p>
            <a:pPr lvl="2"/>
            <a:r>
              <a:rPr lang="en-US" dirty="0"/>
              <a:t>E.g. Digital Elevation Model</a:t>
            </a:r>
          </a:p>
          <a:p>
            <a:pPr lvl="1"/>
            <a:r>
              <a:rPr lang="en-US" dirty="0"/>
              <a:t>Principal Components Analysis</a:t>
            </a:r>
          </a:p>
          <a:p>
            <a:r>
              <a:rPr lang="en-US" dirty="0"/>
              <a:t>Assign classes from cluster output</a:t>
            </a:r>
          </a:p>
          <a:p>
            <a:r>
              <a:rPr lang="en-US" dirty="0"/>
              <a:t>Most common algorithms: ISODATA, K-means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A6EEFE-1C6A-9245-E39F-17A1FDF407A2}"/>
              </a:ext>
            </a:extLst>
          </p:cNvPr>
          <p:cNvSpPr txBox="1"/>
          <p:nvPr/>
        </p:nvSpPr>
        <p:spPr>
          <a:xfrm>
            <a:off x="6410941" y="5641974"/>
            <a:ext cx="5683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(https://</a:t>
            </a:r>
            <a:r>
              <a:rPr lang="en-US" sz="1600" dirty="0" err="1"/>
              <a:t>seos-project.eu</a:t>
            </a:r>
            <a:r>
              <a:rPr lang="en-US" sz="1600" dirty="0"/>
              <a:t>/classification/classification-c01-p05.html)</a:t>
            </a:r>
          </a:p>
        </p:txBody>
      </p:sp>
      <p:pic>
        <p:nvPicPr>
          <p:cNvPr id="5" name="Shape 118">
            <a:extLst>
              <a:ext uri="{FF2B5EF4-FFF2-40B4-BE49-F238E27FC236}">
                <a16:creationId xmlns:a16="http://schemas.microsoft.com/office/drawing/2014/main" id="{CB1100C2-FF22-BB76-1B41-E66F301AD046}"/>
              </a:ext>
            </a:extLst>
          </p:cNvPr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0941" y="1825625"/>
            <a:ext cx="5687350" cy="36814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4932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CC109-DE2F-675F-25BA-955FD7FA8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en-US" dirty="0"/>
              <a:t>Supervised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1A1DE-B3A3-019D-119A-5F912BFDA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0457"/>
            <a:ext cx="10515600" cy="2175669"/>
          </a:xfrm>
        </p:spPr>
        <p:txBody>
          <a:bodyPr/>
          <a:lstStyle/>
          <a:p>
            <a:r>
              <a:rPr lang="en-US" dirty="0"/>
              <a:t>Create a training dataset/spectral library</a:t>
            </a:r>
          </a:p>
          <a:p>
            <a:pPr lvl="1"/>
            <a:r>
              <a:rPr lang="en-US" dirty="0"/>
              <a:t>Select training areas corresponding to remote sensing data to generate spectral signatures</a:t>
            </a:r>
          </a:p>
          <a:p>
            <a:pPr lvl="1"/>
            <a:r>
              <a:rPr lang="en-US" dirty="0"/>
              <a:t>OR compile spectral library from known sources</a:t>
            </a:r>
          </a:p>
          <a:p>
            <a:r>
              <a:rPr lang="en-US" dirty="0"/>
              <a:t>Classify image based on input signatures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7E25A-E9E7-E53F-12F0-2A4243DCE2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6900" y="3571875"/>
            <a:ext cx="6057900" cy="2854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9A2FF4-8AC8-E74A-A29D-3B1F6711C717}"/>
              </a:ext>
            </a:extLst>
          </p:cNvPr>
          <p:cNvSpPr txBox="1"/>
          <p:nvPr/>
        </p:nvSpPr>
        <p:spPr>
          <a:xfrm>
            <a:off x="736600" y="3384332"/>
            <a:ext cx="4648955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Example algorithms: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Maximum Likelihood, Minimum Distance, Spectral Angle Mapper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Machine Learning: Random Forests, Support Vector Machines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486249-2D5F-BC13-1F15-A4510EBAFE39}"/>
              </a:ext>
            </a:extLst>
          </p:cNvPr>
          <p:cNvSpPr txBox="1"/>
          <p:nvPr/>
        </p:nvSpPr>
        <p:spPr>
          <a:xfrm>
            <a:off x="9731944" y="6426200"/>
            <a:ext cx="2124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(Jensen et al. 2019a)</a:t>
            </a:r>
          </a:p>
        </p:txBody>
      </p:sp>
    </p:spTree>
    <p:extLst>
      <p:ext uri="{BB962C8B-B14F-4D97-AF65-F5344CB8AC3E}">
        <p14:creationId xmlns:p14="http://schemas.microsoft.com/office/powerpoint/2010/main" val="3460745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1B4F3-828B-0DE1-A5BD-2FEAD015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Module 5: Partial Least Squares Regression and Water Quality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B05CE-FC35-64A1-D647-EBBFCC1A6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440" y="2131806"/>
            <a:ext cx="4912360" cy="3555683"/>
          </a:xfrm>
        </p:spPr>
        <p:txBody>
          <a:bodyPr/>
          <a:lstStyle/>
          <a:p>
            <a:r>
              <a:rPr lang="en-US" dirty="0"/>
              <a:t>Objectives:</a:t>
            </a:r>
          </a:p>
          <a:p>
            <a:pPr lvl="1"/>
            <a:r>
              <a:rPr lang="en-US" dirty="0"/>
              <a:t>Use in situ water sample and reflectance data to generate a suspended sediment concentration model</a:t>
            </a:r>
          </a:p>
          <a:p>
            <a:pPr lvl="1"/>
            <a:r>
              <a:rPr lang="en-US" dirty="0"/>
              <a:t>Create a map of estimated Total Suspended Solids (mg/L)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6396B4-6052-D3A8-7A91-B0308A8797F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409065"/>
            <a:ext cx="5812647" cy="5365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F6A1A7-F933-8165-F238-F43A599AC237}"/>
              </a:ext>
            </a:extLst>
          </p:cNvPr>
          <p:cNvSpPr txBox="1"/>
          <p:nvPr/>
        </p:nvSpPr>
        <p:spPr>
          <a:xfrm>
            <a:off x="4457700" y="6308209"/>
            <a:ext cx="2124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(Jensen et al. 2019b)</a:t>
            </a:r>
          </a:p>
        </p:txBody>
      </p:sp>
    </p:spTree>
    <p:extLst>
      <p:ext uri="{BB962C8B-B14F-4D97-AF65-F5344CB8AC3E}">
        <p14:creationId xmlns:p14="http://schemas.microsoft.com/office/powerpoint/2010/main" val="1400066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115" y="61020"/>
            <a:ext cx="6051115" cy="827066"/>
          </a:xfrm>
        </p:spPr>
        <p:txBody>
          <a:bodyPr>
            <a:normAutofit/>
          </a:bodyPr>
          <a:lstStyle/>
          <a:p>
            <a:r>
              <a:rPr lang="en-US" dirty="0"/>
              <a:t>Field Data (October 2016)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747" y="1018537"/>
            <a:ext cx="5003853" cy="1597663"/>
          </a:xfrm>
        </p:spPr>
        <p:txBody>
          <a:bodyPr numCol="1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Water samples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Total Suspended Solids (mg/L)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ASD Field Spectrometer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35 samples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261" y="3025079"/>
            <a:ext cx="5657853" cy="37719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3068" y="3025078"/>
            <a:ext cx="5658932" cy="3771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CABE8F-B2CF-1D6F-907C-27E20794CE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5815" y="0"/>
            <a:ext cx="4033437" cy="302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42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0921B-2B61-4F02-8884-235066F33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365125"/>
            <a:ext cx="7020173" cy="1325563"/>
          </a:xfrm>
        </p:spPr>
        <p:txBody>
          <a:bodyPr/>
          <a:lstStyle/>
          <a:p>
            <a:r>
              <a:rPr lang="en-US" dirty="0"/>
              <a:t>Using Remote Sensing Data for Wetland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C3ECA-CFC8-46BC-981E-1591BC7AE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849" y="2063261"/>
            <a:ext cx="5400674" cy="4196862"/>
          </a:xfrm>
        </p:spPr>
        <p:txBody>
          <a:bodyPr>
            <a:normAutofit/>
          </a:bodyPr>
          <a:lstStyle/>
          <a:p>
            <a:r>
              <a:rPr lang="en-US" dirty="0"/>
              <a:t>Optical remote sensing allows us to examine landscape-scale distributions and processes in wetlands</a:t>
            </a:r>
          </a:p>
          <a:p>
            <a:pPr lvl="1"/>
            <a:r>
              <a:rPr lang="en-US" dirty="0"/>
              <a:t>E.g. vegetation type and health, land changes, water quality</a:t>
            </a:r>
          </a:p>
          <a:p>
            <a:pPr lvl="1"/>
            <a:r>
              <a:rPr lang="en-US" dirty="0"/>
              <a:t>Multispectral satellite instruments </a:t>
            </a:r>
          </a:p>
          <a:p>
            <a:pPr marL="457200" lvl="1" indent="0">
              <a:buNone/>
            </a:pPr>
            <a:r>
              <a:rPr lang="en-US" dirty="0"/>
              <a:t>	(e.g. Landsat, MODIS)</a:t>
            </a:r>
          </a:p>
          <a:p>
            <a:pPr lvl="2"/>
            <a:r>
              <a:rPr lang="en-US" dirty="0"/>
              <a:t>Measure radiance/reflectance in several bands</a:t>
            </a:r>
          </a:p>
          <a:p>
            <a:pPr lvl="1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234462" y="6434515"/>
            <a:ext cx="66090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(https://www.nasa.gov/mission_pages/landsat/overview/index.html)</a:t>
            </a:r>
          </a:p>
        </p:txBody>
      </p:sp>
      <p:pic>
        <p:nvPicPr>
          <p:cNvPr id="7" name="Picture 2" descr="ldc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4580" y="3631006"/>
            <a:ext cx="5586520" cy="31420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ADC43F-D2D3-0392-1310-FADCF2E9CAB2}"/>
              </a:ext>
            </a:extLst>
          </p:cNvPr>
          <p:cNvSpPr txBox="1"/>
          <p:nvPr/>
        </p:nvSpPr>
        <p:spPr>
          <a:xfrm>
            <a:off x="6374579" y="3226994"/>
            <a:ext cx="56837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(https://</a:t>
            </a:r>
            <a:r>
              <a:rPr lang="en-US" sz="1600" dirty="0" err="1"/>
              <a:t>seos-project.eu</a:t>
            </a:r>
            <a:r>
              <a:rPr lang="en-US" sz="1600" dirty="0"/>
              <a:t>/classification/classification-c01-p05.html)</a:t>
            </a:r>
          </a:p>
        </p:txBody>
      </p:sp>
      <p:pic>
        <p:nvPicPr>
          <p:cNvPr id="10" name="Shape 118">
            <a:extLst>
              <a:ext uri="{FF2B5EF4-FFF2-40B4-BE49-F238E27FC236}">
                <a16:creationId xmlns:a16="http://schemas.microsoft.com/office/drawing/2014/main" id="{0182CBC4-D407-F75F-5C5A-822D14FD2FC6}"/>
              </a:ext>
            </a:extLst>
          </p:cNvPr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3499" y="84931"/>
            <a:ext cx="4857601" cy="31443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5543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960" y="152400"/>
            <a:ext cx="6380480" cy="1460501"/>
          </a:xfrm>
        </p:spPr>
        <p:txBody>
          <a:bodyPr>
            <a:normAutofit/>
          </a:bodyPr>
          <a:lstStyle/>
          <a:p>
            <a:r>
              <a:rPr lang="en-US" dirty="0"/>
              <a:t>Imaging Spectroscopy and Regression for TSS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8956" y="1940191"/>
            <a:ext cx="6470484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Ordinary Least Squares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Predictor variables independent/                not collinear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Large sample size</a:t>
            </a:r>
          </a:p>
          <a:p>
            <a:pPr marL="285750" indent="-285750">
              <a:spcBef>
                <a:spcPts val="1000"/>
              </a:spcBef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Partial Least Squares Regression ideal for constructing predictive models with many collinear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Reflectance vs. Derivatives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Less sensitive to intensity differences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Sensitive to absorption features and spectral shape</a:t>
            </a:r>
          </a:p>
        </p:txBody>
      </p:sp>
      <p:pic>
        <p:nvPicPr>
          <p:cNvPr id="7" name="Picture 6" descr="../../../../../Users/dajensen/D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2273" y="152400"/>
            <a:ext cx="4999762" cy="6569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3541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AA864-2B20-8DE6-6832-9714EF62F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38200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D2AC6-4922-13DB-62B8-61B34544F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13100"/>
            <a:ext cx="10983058" cy="3543300"/>
          </a:xfrm>
        </p:spPr>
        <p:txBody>
          <a:bodyPr>
            <a:noAutofit/>
          </a:bodyPr>
          <a:lstStyle/>
          <a:p>
            <a:pPr marL="285750" indent="-285750"/>
            <a:r>
              <a:rPr lang="en-US" sz="900" dirty="0"/>
              <a:t>Chapman, John W., David R. Thompson, Mark C. </a:t>
            </a:r>
            <a:r>
              <a:rPr lang="en-US" sz="900" dirty="0" err="1"/>
              <a:t>Helmlinger</a:t>
            </a:r>
            <a:r>
              <a:rPr lang="en-US" sz="900" dirty="0"/>
              <a:t>, Brian D. </a:t>
            </a:r>
            <a:r>
              <a:rPr lang="en-US" sz="900" dirty="0" err="1"/>
              <a:t>Bue</a:t>
            </a:r>
            <a:r>
              <a:rPr lang="en-US" sz="900" dirty="0"/>
              <a:t>, Robert O. Green, Michael L. Eastwood, Sven Geier, Winston Olson-Duvall, and Sarah R. Lundeen. "Spectral and radiometric calibration of the next generation airborne visible infrared spectrometer (AVIRIS-NG)." </a:t>
            </a:r>
            <a:r>
              <a:rPr lang="en-US" sz="900" i="1" dirty="0"/>
              <a:t>Remote Sensing</a:t>
            </a:r>
            <a:r>
              <a:rPr lang="en-US" sz="900" dirty="0"/>
              <a:t> 11, no. 18 (2019): 2129.</a:t>
            </a:r>
          </a:p>
          <a:p>
            <a:pPr marL="285750" indent="-285750"/>
            <a:r>
              <a:rPr lang="en-US" sz="900" dirty="0"/>
              <a:t>Greenberg, E., D. R. Thompson, D. J. Jensen, P. A. Townsend, N. Queally, A. </a:t>
            </a:r>
            <a:r>
              <a:rPr lang="en-US" sz="900" dirty="0" err="1"/>
              <a:t>Chlus</a:t>
            </a:r>
            <a:r>
              <a:rPr lang="en-US" sz="900" dirty="0"/>
              <a:t>, C. G. </a:t>
            </a:r>
            <a:r>
              <a:rPr lang="en-US" sz="900" dirty="0" err="1"/>
              <a:t>Fichot</a:t>
            </a:r>
            <a:r>
              <a:rPr lang="en-US" sz="900" dirty="0"/>
              <a:t>, J. </a:t>
            </a:r>
            <a:r>
              <a:rPr lang="en-US" sz="900" dirty="0" err="1"/>
              <a:t>Harringmeyer</a:t>
            </a:r>
            <a:r>
              <a:rPr lang="en-US" sz="900" dirty="0"/>
              <a:t>, and Marc Simard. "An improved scheme for correcting remote spectral surface reflectance simultaneously for terrestrial BRDF and water‐surface sunglint in coastal environments." </a:t>
            </a:r>
            <a:r>
              <a:rPr lang="en-US" sz="900" i="1" dirty="0"/>
              <a:t>Journal of Geophysical Research: </a:t>
            </a:r>
            <a:r>
              <a:rPr lang="en-US" sz="900" i="1" dirty="0" err="1"/>
              <a:t>Biogeosciences</a:t>
            </a:r>
            <a:r>
              <a:rPr lang="en-US" sz="900" dirty="0"/>
              <a:t>.</a:t>
            </a:r>
          </a:p>
          <a:p>
            <a:pPr marL="285750" indent="-285750"/>
            <a:r>
              <a:rPr lang="en-US" sz="900" dirty="0"/>
              <a:t>Jensen, D., Cavanaugh, K. C., Simard, M., </a:t>
            </a:r>
            <a:r>
              <a:rPr lang="en-US" sz="900" dirty="0" err="1"/>
              <a:t>Okin</a:t>
            </a:r>
            <a:r>
              <a:rPr lang="en-US" sz="900" dirty="0"/>
              <a:t>, G. S., </a:t>
            </a:r>
            <a:r>
              <a:rPr lang="en-US" sz="900" dirty="0" err="1"/>
              <a:t>Castañeda</a:t>
            </a:r>
            <a:r>
              <a:rPr lang="en-US" sz="900" dirty="0"/>
              <a:t>-Moya, E., McCall, A., &amp; Twilley, R. R. (2019a). Integrating Imaging Spectrometer and Synthetic Aperture Radar Data for Estimating Wetland Vegetation Aboveground Biomass in Coastal Louisiana. </a:t>
            </a:r>
            <a:r>
              <a:rPr lang="en-US" sz="900" i="1" dirty="0"/>
              <a:t>Remote Sensing</a:t>
            </a:r>
            <a:r>
              <a:rPr lang="en-US" sz="900" dirty="0"/>
              <a:t>, </a:t>
            </a:r>
            <a:r>
              <a:rPr lang="en-US" sz="900" i="1" dirty="0"/>
              <a:t>11</a:t>
            </a:r>
            <a:r>
              <a:rPr lang="en-US" sz="900" dirty="0"/>
              <a:t>(21), 2533. https://</a:t>
            </a:r>
            <a:r>
              <a:rPr lang="en-US" sz="900" dirty="0" err="1"/>
              <a:t>doi.org</a:t>
            </a:r>
            <a:r>
              <a:rPr lang="en-US" sz="900" dirty="0"/>
              <a:t>/10.3390/rs11212533</a:t>
            </a:r>
          </a:p>
          <a:p>
            <a:pPr marL="285750" indent="-285750"/>
            <a:r>
              <a:rPr lang="en-US" sz="900" dirty="0"/>
              <a:t>Jensen, D., Simard, M., Cavanaugh, K., Sheng, Y., </a:t>
            </a:r>
            <a:r>
              <a:rPr lang="en-US" sz="900" dirty="0" err="1"/>
              <a:t>Fichot</a:t>
            </a:r>
            <a:r>
              <a:rPr lang="en-US" sz="900" dirty="0"/>
              <a:t>, C. G., </a:t>
            </a:r>
            <a:r>
              <a:rPr lang="en-US" sz="900" dirty="0" err="1"/>
              <a:t>Pavelsky</a:t>
            </a:r>
            <a:r>
              <a:rPr lang="en-US" sz="900" dirty="0"/>
              <a:t>, T., &amp; Twilley, R. (2019b). Improving the Transferability of Suspended Solid Estimation in Wetland and Deltaic Waters with an Empirical Hyperspectral Approach. </a:t>
            </a:r>
            <a:r>
              <a:rPr lang="en-US" sz="900" i="1" dirty="0"/>
              <a:t>Remote Sensing</a:t>
            </a:r>
            <a:r>
              <a:rPr lang="en-US" sz="900" dirty="0"/>
              <a:t>, </a:t>
            </a:r>
            <a:r>
              <a:rPr lang="en-US" sz="900" i="1" dirty="0"/>
              <a:t>11</a:t>
            </a:r>
            <a:r>
              <a:rPr lang="en-US" sz="900" dirty="0"/>
              <a:t>(13), 1629. https://</a:t>
            </a:r>
            <a:r>
              <a:rPr lang="en-US" sz="900" dirty="0" err="1"/>
              <a:t>doi.org</a:t>
            </a:r>
            <a:r>
              <a:rPr lang="en-US" sz="900" dirty="0"/>
              <a:t>/10.3390/rs11131629</a:t>
            </a:r>
          </a:p>
          <a:p>
            <a:pPr marL="285750" indent="-285750"/>
            <a:r>
              <a:rPr lang="en-US" sz="900" dirty="0"/>
              <a:t>Jensen, D., Cavanaugh, K. C., Simard, M., Christensen, A., </a:t>
            </a:r>
            <a:r>
              <a:rPr lang="en-US" sz="900" dirty="0" err="1"/>
              <a:t>Rovai</a:t>
            </a:r>
            <a:r>
              <a:rPr lang="en-US" sz="900" dirty="0"/>
              <a:t>, A., &amp; Twilley, R. (2020). Aboveground biomass distributions and vegetation composition changes in Louisiana’s Wax Lake Delta. </a:t>
            </a:r>
            <a:r>
              <a:rPr lang="en-US" sz="900" i="1" dirty="0"/>
              <a:t>Estuarine, Coastal and Shelf Science</a:t>
            </a:r>
            <a:r>
              <a:rPr lang="en-US" sz="900" dirty="0"/>
              <a:t>, </a:t>
            </a:r>
            <a:r>
              <a:rPr lang="en-US" sz="900" i="1" dirty="0"/>
              <a:t>250 </a:t>
            </a:r>
            <a:r>
              <a:rPr lang="en-US" sz="900" dirty="0"/>
              <a:t>(March 2021), 107139. https://</a:t>
            </a:r>
            <a:r>
              <a:rPr lang="en-US" sz="900" dirty="0" err="1"/>
              <a:t>doi.org</a:t>
            </a:r>
            <a:r>
              <a:rPr lang="en-US" sz="900" dirty="0"/>
              <a:t>/10.1016/j.ecss.2020.107139</a:t>
            </a:r>
          </a:p>
          <a:p>
            <a:pPr marL="285750" indent="-285750"/>
            <a:r>
              <a:rPr lang="en-US" sz="900" dirty="0"/>
              <a:t>Queally, Natalie, </a:t>
            </a:r>
            <a:r>
              <a:rPr lang="en-US" sz="900" dirty="0" err="1"/>
              <a:t>Zhiwei</a:t>
            </a:r>
            <a:r>
              <a:rPr lang="en-US" sz="900" dirty="0"/>
              <a:t> Ye, Ting Zheng, Adam </a:t>
            </a:r>
            <a:r>
              <a:rPr lang="en-US" sz="900" dirty="0" err="1"/>
              <a:t>Chlus</a:t>
            </a:r>
            <a:r>
              <a:rPr lang="en-US" sz="900" dirty="0"/>
              <a:t>, Fabian Schneider, Ryan P. Pavlick, and Philip A. Townsend. "</a:t>
            </a:r>
            <a:r>
              <a:rPr lang="en-US" sz="900" dirty="0" err="1"/>
              <a:t>FlexBRDF</a:t>
            </a:r>
            <a:r>
              <a:rPr lang="en-US" sz="900" dirty="0"/>
              <a:t>: A flexible BRDF correction for grouped processing of airborne imaging spectroscopy flightlines." Journal of Geophysical Research: </a:t>
            </a:r>
            <a:r>
              <a:rPr lang="en-US" sz="900" dirty="0" err="1"/>
              <a:t>Biogeosciences</a:t>
            </a:r>
            <a:r>
              <a:rPr lang="en-US" sz="900" dirty="0"/>
              <a:t> 127, no. 1 (2022).</a:t>
            </a:r>
          </a:p>
          <a:p>
            <a:pPr marL="285750" indent="-285750"/>
            <a:r>
              <a:rPr lang="en-US" sz="900" dirty="0"/>
              <a:t>Thompson, D.R., Leifer, I., </a:t>
            </a:r>
            <a:r>
              <a:rPr lang="en-US" sz="900" dirty="0" err="1"/>
              <a:t>Bovensmann</a:t>
            </a:r>
            <a:r>
              <a:rPr lang="en-US" sz="900" dirty="0"/>
              <a:t>, H., Eastwood, M., </a:t>
            </a:r>
            <a:r>
              <a:rPr lang="en-US" sz="900" dirty="0" err="1"/>
              <a:t>Fladeland</a:t>
            </a:r>
            <a:r>
              <a:rPr lang="en-US" sz="900" dirty="0"/>
              <a:t>, M., Frankenberg, C., </a:t>
            </a:r>
            <a:r>
              <a:rPr lang="en-US" sz="900" dirty="0" err="1"/>
              <a:t>Gerilowski</a:t>
            </a:r>
            <a:r>
              <a:rPr lang="en-US" sz="900" dirty="0"/>
              <a:t>, K., Green, R.O., </a:t>
            </a:r>
            <a:r>
              <a:rPr lang="en-US" sz="900" dirty="0" err="1"/>
              <a:t>Kratwurst</a:t>
            </a:r>
            <a:r>
              <a:rPr lang="en-US" sz="900" dirty="0"/>
              <a:t>, S., </a:t>
            </a:r>
            <a:r>
              <a:rPr lang="en-US" sz="900" dirty="0" err="1"/>
              <a:t>Krings</a:t>
            </a:r>
            <a:r>
              <a:rPr lang="en-US" sz="900" dirty="0"/>
              <a:t>, T. and Luna, B., 2015. Real-time remote detection and measurement for airborne imaging spectroscopy: a case study with methane. Atmospheric Measurement Techniques, 8(10), pp.4383-4397.</a:t>
            </a:r>
          </a:p>
          <a:p>
            <a:pPr marL="285750" indent="-285750"/>
            <a:r>
              <a:rPr lang="en-US" sz="900" dirty="0"/>
              <a:t>Thompson, D.R., Natraj, V., Green, R.O., </a:t>
            </a:r>
            <a:r>
              <a:rPr lang="en-US" sz="900" dirty="0" err="1"/>
              <a:t>Helmlinger</a:t>
            </a:r>
            <a:r>
              <a:rPr lang="en-US" sz="900" dirty="0"/>
              <a:t>, M.C., Gao, B.C. and Eastwood, M.L., 2018. Optimal estimation for imaging spectrometer atmospheric correction. Remote sensing of environment, 216, pp.355-373.</a:t>
            </a:r>
          </a:p>
          <a:p>
            <a:pPr marL="285750" indent="-285750"/>
            <a:r>
              <a:rPr lang="en-US" sz="900" dirty="0"/>
              <a:t>Thompson, D.R., </a:t>
            </a:r>
            <a:r>
              <a:rPr lang="en-US" sz="900" dirty="0" err="1"/>
              <a:t>Cawse</a:t>
            </a:r>
            <a:r>
              <a:rPr lang="en-US" sz="900" dirty="0"/>
              <a:t>-Nicholson, K., Erickson, Z., </a:t>
            </a:r>
            <a:r>
              <a:rPr lang="en-US" sz="900" dirty="0" err="1"/>
              <a:t>Fichot</a:t>
            </a:r>
            <a:r>
              <a:rPr lang="en-US" sz="900" dirty="0"/>
              <a:t>, C.G., Frankenberg, C., Gao, B.C., </a:t>
            </a:r>
            <a:r>
              <a:rPr lang="en-US" sz="900" dirty="0" err="1"/>
              <a:t>Gierach</a:t>
            </a:r>
            <a:r>
              <a:rPr lang="en-US" sz="900" dirty="0"/>
              <a:t>, M.M., Green, R.O., Jensen, D., Natraj, V. and Thompson, A., 2019. A unified approach to estimate land and water reflectances with uncertainties for coastal imaging spectroscopy. Remote Sensing of Environment, 231, p.111198.</a:t>
            </a:r>
          </a:p>
          <a:p>
            <a:pPr marL="285750" indent="-285750"/>
            <a:r>
              <a:rPr lang="en-US" sz="900" dirty="0"/>
              <a:t>Thompson, D.R., Braverman, A., </a:t>
            </a:r>
            <a:r>
              <a:rPr lang="en-US" sz="900" dirty="0" err="1"/>
              <a:t>Brodrick</a:t>
            </a:r>
            <a:r>
              <a:rPr lang="en-US" sz="900" dirty="0"/>
              <a:t>, P.G., Candela, A., Carmon, N., Clark, R.N., Connelly, D., Green, R.O., </a:t>
            </a:r>
            <a:r>
              <a:rPr lang="en-US" sz="900" dirty="0" err="1"/>
              <a:t>Kokaly</a:t>
            </a:r>
            <a:r>
              <a:rPr lang="en-US" sz="900" dirty="0"/>
              <a:t>, R.F., Li, L. and </a:t>
            </a:r>
            <a:r>
              <a:rPr lang="en-US" sz="900" dirty="0" err="1"/>
              <a:t>Mahowald</a:t>
            </a:r>
            <a:r>
              <a:rPr lang="en-US" sz="900" dirty="0"/>
              <a:t>, N., 2020. Quantifying uncertainty for remote spectroscopy of surface composition. Remote Sensing of Environment, 247, p.111898.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A06DA2-7C65-DD2D-F796-ABB1082D262B}"/>
              </a:ext>
            </a:extLst>
          </p:cNvPr>
          <p:cNvSpPr txBox="1">
            <a:spLocks/>
          </p:cNvSpPr>
          <p:nvPr/>
        </p:nvSpPr>
        <p:spPr>
          <a:xfrm>
            <a:off x="838200" y="2612579"/>
            <a:ext cx="10515600" cy="6005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References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3468E3-6C6A-4101-4D76-AE6D2EFCC8F5}"/>
              </a:ext>
            </a:extLst>
          </p:cNvPr>
          <p:cNvSpPr txBox="1">
            <a:spLocks/>
          </p:cNvSpPr>
          <p:nvPr/>
        </p:nvSpPr>
        <p:spPr>
          <a:xfrm>
            <a:off x="838200" y="739487"/>
            <a:ext cx="10983058" cy="1365921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Delta-X, Jet Propulsion Laboratory, California Institute of Technology</a:t>
            </a:r>
          </a:p>
          <a:p>
            <a:pPr lvl="1"/>
            <a:r>
              <a:rPr lang="en-US" sz="1600" dirty="0"/>
              <a:t>(</a:t>
            </a:r>
            <a:r>
              <a:rPr lang="en-US" sz="1600" dirty="0" err="1"/>
              <a:t>deltax.jpl.nasa.gov</a:t>
            </a:r>
            <a:r>
              <a:rPr lang="en-US" sz="1600" dirty="0"/>
              <a:t>)</a:t>
            </a:r>
          </a:p>
          <a:p>
            <a:r>
              <a:rPr lang="en-US" sz="2000" dirty="0"/>
              <a:t>Oak Ridge National Laboratory Distributed Active Archive Center </a:t>
            </a:r>
          </a:p>
          <a:p>
            <a:pPr lvl="1"/>
            <a:r>
              <a:rPr lang="en-US" sz="1600" dirty="0"/>
              <a:t>(</a:t>
            </a:r>
            <a:r>
              <a:rPr lang="en-US" sz="1600" dirty="0">
                <a:hlinkClick r:id="rId2"/>
              </a:rPr>
              <a:t>https://daac.ornl.gov/cgi-bin/dataset_lister.pl?p=41</a:t>
            </a:r>
            <a:r>
              <a:rPr lang="en-US" sz="1600" dirty="0"/>
              <a:t>)</a:t>
            </a:r>
          </a:p>
          <a:p>
            <a:r>
              <a:rPr lang="en-US" sz="2000" dirty="0"/>
              <a:t>© 2022 California Institute of Technology. Government sponsorship acknowledged.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546DEB-E5BB-3C4D-BE40-82C1C20BDE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7239" y="1365664"/>
            <a:ext cx="1874019" cy="147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57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viris-ng.jpl.nasa.gov/img/rmotc_lar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2225" y="2700465"/>
            <a:ext cx="4271660" cy="407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C0921B-2B61-4F02-8884-235066F33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365125"/>
            <a:ext cx="7020173" cy="1325563"/>
          </a:xfrm>
        </p:spPr>
        <p:txBody>
          <a:bodyPr/>
          <a:lstStyle/>
          <a:p>
            <a:r>
              <a:rPr lang="en-US" dirty="0"/>
              <a:t>Using Remote Sensing Data for Wetland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C3ECA-CFC8-46BC-981E-1591BC7AE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6" y="1854977"/>
            <a:ext cx="5400674" cy="46865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is imaging spectroscopy/hyperspectral data?</a:t>
            </a:r>
          </a:p>
          <a:p>
            <a:pPr lvl="1"/>
            <a:r>
              <a:rPr lang="en-US" dirty="0"/>
              <a:t>Continuous radiance measurements </a:t>
            </a:r>
            <a:r>
              <a:rPr lang="en-US" dirty="0">
                <a:sym typeface="Wingdings" panose="05000000000000000000" pitchFamily="2" charset="2"/>
              </a:rPr>
              <a:t> surface reflectance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”Image Cube” approximating VSWIR reflectance properties per pixel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Spectral characteristics associated with plant structural and biochemical properties 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Unique spectral signatures enable land cover/vegetation mapping</a:t>
            </a: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Future NASA mission: Surface Biology and Geology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3098" y="205726"/>
            <a:ext cx="4398001" cy="3298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2133600" y="6408627"/>
            <a:ext cx="42409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(https://aviris-ng.jpl.nasa.gov/science.html)</a:t>
            </a:r>
          </a:p>
        </p:txBody>
      </p:sp>
    </p:spTree>
    <p:extLst>
      <p:ext uri="{BB962C8B-B14F-4D97-AF65-F5344CB8AC3E}">
        <p14:creationId xmlns:p14="http://schemas.microsoft.com/office/powerpoint/2010/main" val="451191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1915EA5-5394-609B-2237-3E965A367E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6666" y="1929297"/>
            <a:ext cx="4398001" cy="474146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201" y="1929297"/>
            <a:ext cx="3389144" cy="4741463"/>
          </a:xfrm>
        </p:spPr>
        <p:txBody>
          <a:bodyPr>
            <a:normAutofit/>
          </a:bodyPr>
          <a:lstStyle/>
          <a:p>
            <a:r>
              <a:rPr lang="en-US" sz="2400" dirty="0"/>
              <a:t>Wavelengths: ~380 – 2500 nm</a:t>
            </a:r>
          </a:p>
          <a:p>
            <a:r>
              <a:rPr lang="en-US" sz="2400" dirty="0"/>
              <a:t>~5 nm sampling</a:t>
            </a:r>
          </a:p>
          <a:p>
            <a:pPr lvl="1">
              <a:spcBef>
                <a:spcPts val="1000"/>
              </a:spcBef>
            </a:pPr>
            <a:r>
              <a:rPr lang="en-US" sz="2000" dirty="0"/>
              <a:t>425 bands</a:t>
            </a:r>
          </a:p>
          <a:p>
            <a:r>
              <a:rPr lang="en-US" sz="2400" dirty="0"/>
              <a:t>~5 m spatial resolution</a:t>
            </a:r>
          </a:p>
          <a:p>
            <a:r>
              <a:rPr lang="en-US" sz="2400" dirty="0"/>
              <a:t>3 airborne campaigns conducted 2021:</a:t>
            </a:r>
          </a:p>
          <a:p>
            <a:pPr lvl="1">
              <a:spcBef>
                <a:spcPts val="1000"/>
              </a:spcBef>
            </a:pPr>
            <a:r>
              <a:rPr lang="en-US" sz="2000" dirty="0"/>
              <a:t>April, August, September (Post-Ida)</a:t>
            </a:r>
          </a:p>
          <a:p>
            <a:r>
              <a:rPr lang="en-US" sz="2400" dirty="0"/>
              <a:t>Spatially/spectrally complex region</a:t>
            </a:r>
            <a:endParaRPr lang="en-US" dirty="0"/>
          </a:p>
          <a:p>
            <a:pPr lvl="1"/>
            <a:endParaRPr lang="en-US"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5798" y="200836"/>
            <a:ext cx="4398001" cy="3298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4566" y="328938"/>
            <a:ext cx="7678728" cy="1325563"/>
          </a:xfrm>
        </p:spPr>
        <p:txBody>
          <a:bodyPr/>
          <a:lstStyle/>
          <a:p>
            <a:r>
              <a:rPr lang="en-US" dirty="0"/>
              <a:t>AVIRIS-NG Data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336577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E101AC5-F1A3-2F4D-B93B-726EE2C882DC}"/>
              </a:ext>
            </a:extLst>
          </p:cNvPr>
          <p:cNvGrpSpPr/>
          <p:nvPr/>
        </p:nvGrpSpPr>
        <p:grpSpPr>
          <a:xfrm>
            <a:off x="583501" y="436407"/>
            <a:ext cx="11454140" cy="3434428"/>
            <a:chOff x="1147456" y="2741672"/>
            <a:chExt cx="9226575" cy="276651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1C031EE-4255-634C-860C-5C3CF79A8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23151" y="2741672"/>
              <a:ext cx="1419524" cy="1843181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7AB8913-DC3F-1348-A467-209E1ED5F0A5}"/>
                </a:ext>
              </a:extLst>
            </p:cNvPr>
            <p:cNvGrpSpPr/>
            <p:nvPr/>
          </p:nvGrpSpPr>
          <p:grpSpPr>
            <a:xfrm>
              <a:off x="1147456" y="2814723"/>
              <a:ext cx="8722782" cy="2554961"/>
              <a:chOff x="617885" y="3505773"/>
              <a:chExt cx="11181964" cy="327527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8A087F-DB15-F541-B40B-213870E60150}"/>
                  </a:ext>
                </a:extLst>
              </p:cNvPr>
              <p:cNvSpPr txBox="1"/>
              <p:nvPr/>
            </p:nvSpPr>
            <p:spPr>
              <a:xfrm>
                <a:off x="1231910" y="5779401"/>
                <a:ext cx="2324313" cy="828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Radiance at sensor </a:t>
                </a:r>
              </a:p>
            </p:txBody>
          </p:sp>
          <p:sp>
            <p:nvSpPr>
              <p:cNvPr id="6" name="Right Arrow 5">
                <a:extLst>
                  <a:ext uri="{FF2B5EF4-FFF2-40B4-BE49-F238E27FC236}">
                    <a16:creationId xmlns:a16="http://schemas.microsoft.com/office/drawing/2014/main" id="{46F4A119-BE22-7345-A1C5-86CC163B6ADD}"/>
                  </a:ext>
                </a:extLst>
              </p:cNvPr>
              <p:cNvSpPr/>
              <p:nvPr/>
            </p:nvSpPr>
            <p:spPr>
              <a:xfrm>
                <a:off x="617885" y="4028689"/>
                <a:ext cx="9976638" cy="1287872"/>
              </a:xfrm>
              <a:prstGeom prst="rightArrow">
                <a:avLst/>
              </a:prstGeom>
              <a:solidFill>
                <a:schemeClr val="bg1">
                  <a:lumMod val="85000"/>
                  <a:alpha val="72941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Picture 20" descr="ang20140612t202943_reflectance.pdf">
                <a:extLst>
                  <a:ext uri="{FF2B5EF4-FFF2-40B4-BE49-F238E27FC236}">
                    <a16:creationId xmlns:a16="http://schemas.microsoft.com/office/drawing/2014/main" id="{1DEF31D2-B69C-B241-B8F4-790436532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2041" y="3505773"/>
                <a:ext cx="3057005" cy="23628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17" descr="ang20140612t202943_radiance.pdf">
                <a:extLst>
                  <a:ext uri="{FF2B5EF4-FFF2-40B4-BE49-F238E27FC236}">
                    <a16:creationId xmlns:a16="http://schemas.microsoft.com/office/drawing/2014/main" id="{2BDF5EC8-73B0-1F4C-A2DB-26F8919F27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142" y="3505773"/>
                <a:ext cx="3037232" cy="23485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84A765-72BD-C947-85FA-249E174C1BA5}"/>
                  </a:ext>
                </a:extLst>
              </p:cNvPr>
              <p:cNvSpPr txBox="1"/>
              <p:nvPr/>
            </p:nvSpPr>
            <p:spPr>
              <a:xfrm>
                <a:off x="4136464" y="5597403"/>
                <a:ext cx="2439903" cy="1183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Surface Reflectance</a:t>
                </a:r>
              </a:p>
              <a:p>
                <a:pPr algn="ctr"/>
                <a:r>
                  <a:rPr lang="en-US" b="1" dirty="0"/>
                  <a:t>(HRDF)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BD5571-7B31-6E40-88E3-8E334539E570}"/>
                  </a:ext>
                </a:extLst>
              </p:cNvPr>
              <p:cNvSpPr txBox="1"/>
              <p:nvPr/>
            </p:nvSpPr>
            <p:spPr>
              <a:xfrm>
                <a:off x="6960681" y="5779432"/>
                <a:ext cx="2460883" cy="828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BRDF and glint correction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0EEEF68-F029-7A4C-B68A-1EBE1C059CBE}"/>
                  </a:ext>
                </a:extLst>
              </p:cNvPr>
              <p:cNvGrpSpPr/>
              <p:nvPr/>
            </p:nvGrpSpPr>
            <p:grpSpPr>
              <a:xfrm>
                <a:off x="9829096" y="3899658"/>
                <a:ext cx="1970753" cy="1609750"/>
                <a:chOff x="946917" y="4022344"/>
                <a:chExt cx="3147022" cy="2570549"/>
              </a:xfrm>
            </p:grpSpPr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6F2BDC85-9655-164A-B77F-8C9709BDBE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4293" y="6416327"/>
                  <a:ext cx="362500" cy="0"/>
                </a:xfrm>
                <a:prstGeom prst="straightConnector1">
                  <a:avLst/>
                </a:prstGeom>
                <a:ln w="31750">
                  <a:solidFill>
                    <a:schemeClr val="bg1"/>
                  </a:solidFill>
                  <a:tailEnd type="none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F0A1729-D38D-A64A-AF7C-663F74313F6F}"/>
                    </a:ext>
                  </a:extLst>
                </p:cNvPr>
                <p:cNvSpPr txBox="1"/>
                <p:nvPr/>
              </p:nvSpPr>
              <p:spPr>
                <a:xfrm>
                  <a:off x="946917" y="6169038"/>
                  <a:ext cx="543186" cy="294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>
                      <a:solidFill>
                        <a:schemeClr val="bg1"/>
                      </a:solidFill>
                      <a:latin typeface="Times" charset="0"/>
                      <a:ea typeface="Times" charset="0"/>
                      <a:cs typeface="Times" charset="0"/>
                    </a:rPr>
                    <a:t>1 km</a:t>
                  </a:r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C38BAEC3-D6D3-0E4C-A864-0FE3034950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46246" y="6030882"/>
                  <a:ext cx="0" cy="276313"/>
                </a:xfrm>
                <a:prstGeom prst="straightConnector1">
                  <a:avLst/>
                </a:prstGeom>
                <a:ln w="12700">
                  <a:solidFill>
                    <a:schemeClr val="bg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D20BF32-48AE-8F47-A2F5-4AD43AD855F1}"/>
                    </a:ext>
                  </a:extLst>
                </p:cNvPr>
                <p:cNvSpPr txBox="1"/>
                <p:nvPr/>
              </p:nvSpPr>
              <p:spPr>
                <a:xfrm>
                  <a:off x="3709459" y="6298007"/>
                  <a:ext cx="384480" cy="294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>
                      <a:solidFill>
                        <a:schemeClr val="bg1"/>
                      </a:solidFill>
                      <a:latin typeface="Times" charset="0"/>
                      <a:ea typeface="Times" charset="0"/>
                      <a:cs typeface="Times" charset="0"/>
                    </a:rPr>
                    <a:t>N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C2C8D34-ACC1-4345-8508-789443B1F89C}"/>
                    </a:ext>
                  </a:extLst>
                </p:cNvPr>
                <p:cNvSpPr txBox="1"/>
                <p:nvPr/>
              </p:nvSpPr>
              <p:spPr>
                <a:xfrm>
                  <a:off x="3114300" y="4022344"/>
                  <a:ext cx="294990" cy="294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sz="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EB51F8-1AA1-9447-88B6-BCA57F27C6FB}"/>
                </a:ext>
              </a:extLst>
            </p:cNvPr>
            <p:cNvSpPr txBox="1"/>
            <p:nvPr/>
          </p:nvSpPr>
          <p:spPr>
            <a:xfrm>
              <a:off x="8454355" y="4584853"/>
              <a:ext cx="19196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Vegetation and water sediment maps 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D8DF733-ABE5-2240-8CA3-45FFAB24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20176" y="2957353"/>
              <a:ext cx="1894820" cy="1554406"/>
            </a:xfrm>
            <a:prstGeom prst="rect">
              <a:avLst/>
            </a:prstGeom>
          </p:spPr>
        </p:pic>
      </p:grp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D4BA4658-137C-D349-B867-3278B21D8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301" y="3297413"/>
            <a:ext cx="11314897" cy="3668783"/>
          </a:xfrm>
        </p:spPr>
        <p:txBody>
          <a:bodyPr/>
          <a:lstStyle/>
          <a:p>
            <a:r>
              <a:rPr lang="en-US" dirty="0"/>
              <a:t>Radiance products use May 2021 hangar calibration data (Chapman et al. 2019) and atmospheric features for in-flight wavelength calibration adjustments (Thompson et al. 2015)</a:t>
            </a:r>
          </a:p>
          <a:p>
            <a:r>
              <a:rPr lang="en-US" dirty="0"/>
              <a:t>Atmospheric correction is the EMIT mission approach of Optimal Estimation (Thompson et al. 2018, 2019) with speed enhancements (Thompson et al. 2020) </a:t>
            </a:r>
          </a:p>
          <a:p>
            <a:r>
              <a:rPr lang="en-US" dirty="0"/>
              <a:t>BRDF correction via </a:t>
            </a:r>
            <a:r>
              <a:rPr lang="en-US" dirty="0" err="1"/>
              <a:t>FlexBRDF</a:t>
            </a:r>
            <a:r>
              <a:rPr lang="en-US" dirty="0"/>
              <a:t> (Queally et al., 2022) and simultaneous sunglint correction (Greenberg et al. 2022)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E0CA04-1BBA-DF4A-BAE4-9B681C815A07}"/>
              </a:ext>
            </a:extLst>
          </p:cNvPr>
          <p:cNvSpPr/>
          <p:nvPr/>
        </p:nvSpPr>
        <p:spPr>
          <a:xfrm>
            <a:off x="583501" y="44955"/>
            <a:ext cx="111939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Airborne Visible/Infrared Imaging Spectrometer–Next Generation (L1-L3)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8056D8-810B-8658-13A6-2A4CACC35A5E}"/>
              </a:ext>
            </a:extLst>
          </p:cNvPr>
          <p:cNvSpPr/>
          <p:nvPr/>
        </p:nvSpPr>
        <p:spPr>
          <a:xfrm>
            <a:off x="3541174" y="704160"/>
            <a:ext cx="3062826" cy="2593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CA31FA-022A-19F0-1294-20E1CE4B67BA}"/>
              </a:ext>
            </a:extLst>
          </p:cNvPr>
          <p:cNvSpPr txBox="1"/>
          <p:nvPr/>
        </p:nvSpPr>
        <p:spPr>
          <a:xfrm>
            <a:off x="27776" y="2456530"/>
            <a:ext cx="12803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(Image courtesy of David Thompson &amp; Evan Greenberg)</a:t>
            </a:r>
          </a:p>
        </p:txBody>
      </p:sp>
    </p:spTree>
    <p:extLst>
      <p:ext uri="{BB962C8B-B14F-4D97-AF65-F5344CB8AC3E}">
        <p14:creationId xmlns:p14="http://schemas.microsoft.com/office/powerpoint/2010/main" val="979372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D23D6BF-62F8-244E-A468-3974ECE0F6AB}"/>
              </a:ext>
            </a:extLst>
          </p:cNvPr>
          <p:cNvSpPr/>
          <p:nvPr/>
        </p:nvSpPr>
        <p:spPr>
          <a:xfrm>
            <a:off x="7679780" y="3473384"/>
            <a:ext cx="4512220" cy="365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3ADD33-9AF5-8043-9A0B-C9C1C58B93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9780" y="3839382"/>
            <a:ext cx="4536604" cy="30186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77A616-5D86-AC4D-822E-9DA25C086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297" y="88999"/>
            <a:ext cx="6108970" cy="1325563"/>
          </a:xfrm>
        </p:spPr>
        <p:txBody>
          <a:bodyPr/>
          <a:lstStyle/>
          <a:p>
            <a:r>
              <a:rPr lang="en-US" dirty="0"/>
              <a:t>Delta-X AVIRIS-NG Data Products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EAECC7-4E4E-CC41-A4AD-C77BDA63F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9484" y="3475004"/>
            <a:ext cx="3139440" cy="3384615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08732C-C200-434D-93F6-C6B521A327AA}"/>
              </a:ext>
            </a:extLst>
          </p:cNvPr>
          <p:cNvSpPr txBox="1"/>
          <p:nvPr/>
        </p:nvSpPr>
        <p:spPr>
          <a:xfrm>
            <a:off x="46408" y="2244686"/>
            <a:ext cx="43787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Radiance at Sensor flightlines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Surface Reflectance flightlines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L2B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BRDF and Glint-Corrected flightlines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BRDF and Glint-Corrected mosaics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Vegetation Type and Biomass Maps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Water Quality (Suspended Sediment Concentration)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Hosted by ORNL DAAC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DAAC Home &gt; Get Data &gt; NASA Projects &gt; Delta-X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daac.ornl.gov/cgi-bin/dataset_lister.pl?p=41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235A12-2C02-8049-9EDD-AB53CBF732A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8267" y="0"/>
            <a:ext cx="5788973" cy="347338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EA8AF8-4F20-3642-802C-FBA416DF6D57}"/>
              </a:ext>
            </a:extLst>
          </p:cNvPr>
          <p:cNvSpPr/>
          <p:nvPr/>
        </p:nvSpPr>
        <p:spPr>
          <a:xfrm>
            <a:off x="46408" y="1597545"/>
            <a:ext cx="6226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Spring, Fall, Post-Ida Deployments: 144 Terrestrial Vegetation flightlines, 44 Water Quality flightlines</a:t>
            </a:r>
          </a:p>
        </p:txBody>
      </p:sp>
    </p:spTree>
    <p:extLst>
      <p:ext uri="{BB962C8B-B14F-4D97-AF65-F5344CB8AC3E}">
        <p14:creationId xmlns:p14="http://schemas.microsoft.com/office/powerpoint/2010/main" val="70820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74AB9-8A9A-C709-110A-C2328A41D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120" y="1239519"/>
            <a:ext cx="11521440" cy="5049521"/>
          </a:xfrm>
        </p:spPr>
        <p:txBody>
          <a:bodyPr numCol="2">
            <a:normAutofit lnSpcReduction="10000"/>
          </a:bodyPr>
          <a:lstStyle/>
          <a:p>
            <a:r>
              <a:rPr lang="en-US" b="1" dirty="0"/>
              <a:t>Module 1: AVIRIS-NG Data Introduction</a:t>
            </a:r>
          </a:p>
          <a:p>
            <a:pPr lvl="1"/>
            <a:r>
              <a:rPr lang="en-US" dirty="0"/>
              <a:t>Open data</a:t>
            </a:r>
          </a:p>
          <a:p>
            <a:pPr lvl="1"/>
            <a:r>
              <a:rPr lang="en-US" dirty="0"/>
              <a:t>Visualize/Export bands</a:t>
            </a:r>
          </a:p>
          <a:p>
            <a:pPr lvl="1"/>
            <a:r>
              <a:rPr lang="en-US" dirty="0"/>
              <a:t>Plot spectra</a:t>
            </a:r>
          </a:p>
          <a:p>
            <a:r>
              <a:rPr lang="en-US" b="1" dirty="0"/>
              <a:t>Module 2: Normalized Difference Vegetation Index</a:t>
            </a:r>
          </a:p>
          <a:p>
            <a:pPr lvl="1"/>
            <a:r>
              <a:rPr lang="en-US" dirty="0"/>
              <a:t>Compute NDVI</a:t>
            </a:r>
          </a:p>
          <a:p>
            <a:pPr lvl="1"/>
            <a:r>
              <a:rPr lang="en-US" dirty="0"/>
              <a:t>Plot NDVI histogram</a:t>
            </a:r>
          </a:p>
          <a:p>
            <a:pPr lvl="1"/>
            <a:r>
              <a:rPr lang="en-US" dirty="0"/>
              <a:t>Generate land/water mask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Module 3: Principal Components Analysis</a:t>
            </a:r>
          </a:p>
          <a:p>
            <a:pPr lvl="1"/>
            <a:r>
              <a:rPr lang="en-US" dirty="0"/>
              <a:t>Perform PCA dimension reduction on image</a:t>
            </a:r>
          </a:p>
          <a:p>
            <a:pPr lvl="1"/>
            <a:r>
              <a:rPr lang="en-US" dirty="0"/>
              <a:t>Plot explained variance and visualize component bands</a:t>
            </a:r>
          </a:p>
          <a:p>
            <a:r>
              <a:rPr lang="en-US" b="1" dirty="0"/>
              <a:t>Module 4: Classification</a:t>
            </a:r>
          </a:p>
          <a:p>
            <a:pPr lvl="1"/>
            <a:r>
              <a:rPr lang="en-US" dirty="0"/>
              <a:t>K-means unsupervised classification on PCA results </a:t>
            </a:r>
          </a:p>
          <a:p>
            <a:pPr lvl="2"/>
            <a:r>
              <a:rPr lang="en-US" dirty="0"/>
              <a:t>Create preliminary landcover map</a:t>
            </a:r>
          </a:p>
          <a:p>
            <a:r>
              <a:rPr lang="en-US" b="1" dirty="0"/>
              <a:t>Module 5: Partial Least Squares Regression and Water Quality</a:t>
            </a:r>
          </a:p>
          <a:p>
            <a:pPr lvl="1"/>
            <a:r>
              <a:rPr lang="en-US" dirty="0"/>
              <a:t>Generate and apply a suspended sediment concentration model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51F4A66-4C03-2C5E-BB8D-F01D4E50B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9600" y="298874"/>
            <a:ext cx="6156960" cy="6477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AVIRIS-NG Workshop Outline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6D90EA-163B-DC9C-AA78-FCDD5C591272}"/>
              </a:ext>
            </a:extLst>
          </p:cNvPr>
          <p:cNvSpPr txBox="1"/>
          <p:nvPr/>
        </p:nvSpPr>
        <p:spPr>
          <a:xfrm>
            <a:off x="2608731" y="6268721"/>
            <a:ext cx="697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djjensen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DeltaX_Applications_Workshop_AVIRIS</a:t>
            </a:r>
            <a:r>
              <a:rPr lang="en-US" dirty="0">
                <a:hlinkClick r:id="rId2"/>
              </a:rPr>
              <a:t>-NG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702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1B4F3-828B-0DE1-A5BD-2FEAD015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Module 1: AVIRIS-NG Data 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B05CE-FC35-64A1-D647-EBBFCC1A6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2501899"/>
            <a:ext cx="4912360" cy="3789363"/>
          </a:xfrm>
        </p:spPr>
        <p:txBody>
          <a:bodyPr/>
          <a:lstStyle/>
          <a:p>
            <a:r>
              <a:rPr lang="en-US" dirty="0"/>
              <a:t>Objectives:</a:t>
            </a:r>
          </a:p>
          <a:p>
            <a:pPr lvl="1"/>
            <a:r>
              <a:rPr lang="en-US" dirty="0"/>
              <a:t>Open and explore an AVIRIS-NG L2 surface reflectance image</a:t>
            </a:r>
          </a:p>
          <a:p>
            <a:pPr lvl="1"/>
            <a:r>
              <a:rPr lang="en-US" dirty="0"/>
              <a:t>Visualize bands and plot pixel spectra</a:t>
            </a:r>
          </a:p>
          <a:p>
            <a:pPr lvl="1"/>
            <a:r>
              <a:rPr lang="en-US" dirty="0"/>
              <a:t>Export RGB true color composite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2"/>
              </a:rPr>
              <a:t>https://github.com/djjensen/DeltaX_Applications_Workshop_AVIRIS-NG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3E367-F2CA-358B-19E6-7DB41AFF4D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8658" y="1939925"/>
            <a:ext cx="6788756" cy="354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66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1B4F3-828B-0DE1-A5BD-2FEAD0158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Module 2: Normalized Difference Vegetation Index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B05CE-FC35-64A1-D647-EBBFCC1A6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2281"/>
            <a:ext cx="9220200" cy="1720215"/>
          </a:xfrm>
        </p:spPr>
        <p:txBody>
          <a:bodyPr/>
          <a:lstStyle/>
          <a:p>
            <a:r>
              <a:rPr lang="en-US" dirty="0"/>
              <a:t>Objectives:</a:t>
            </a:r>
          </a:p>
          <a:p>
            <a:pPr lvl="1"/>
            <a:r>
              <a:rPr lang="en-US" dirty="0"/>
              <a:t>Calculate an NDVI image</a:t>
            </a:r>
          </a:p>
          <a:p>
            <a:pPr lvl="1"/>
            <a:r>
              <a:rPr lang="en-US" dirty="0"/>
              <a:t>Plot histogram of NDVI values</a:t>
            </a:r>
          </a:p>
          <a:p>
            <a:pPr lvl="1"/>
            <a:r>
              <a:rPr lang="en-US" dirty="0"/>
              <a:t>Generate a land/water mask for the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43071-2F90-1FA4-2099-9D20A0BB41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8826" y="3452496"/>
            <a:ext cx="9036966" cy="33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70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13683</TotalTime>
  <Words>1913</Words>
  <Application>Microsoft Macintosh PowerPoint</Application>
  <PresentationFormat>Widescreen</PresentationFormat>
  <Paragraphs>192</Paragraphs>
  <Slides>21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Times</vt:lpstr>
      <vt:lpstr>Times New Roman</vt:lpstr>
      <vt:lpstr>Office Theme</vt:lpstr>
      <vt:lpstr>Equation</vt:lpstr>
      <vt:lpstr>Delta-X Open Data Workshop: Airborne Visible/Infrared Imaging Spectrometer—Next Generation (AVIRIS-NG)</vt:lpstr>
      <vt:lpstr>Using Remote Sensing Data for Wetland Applications</vt:lpstr>
      <vt:lpstr>Using Remote Sensing Data for Wetland Applications</vt:lpstr>
      <vt:lpstr>AVIRIS-NG Data Characteristics</vt:lpstr>
      <vt:lpstr>PowerPoint Presentation</vt:lpstr>
      <vt:lpstr>Delta-X AVIRIS-NG Data Products</vt:lpstr>
      <vt:lpstr>AVIRIS-NG Workshop Outline</vt:lpstr>
      <vt:lpstr>Module 1: AVIRIS-NG Data Introduction</vt:lpstr>
      <vt:lpstr>Module 2: Normalized Difference Vegetation Index</vt:lpstr>
      <vt:lpstr>PowerPoint Presentation</vt:lpstr>
      <vt:lpstr>PowerPoint Presentation</vt:lpstr>
      <vt:lpstr>Module 3: Principal Components Analysis</vt:lpstr>
      <vt:lpstr>Principal Components Analysis</vt:lpstr>
      <vt:lpstr>PowerPoint Presentation</vt:lpstr>
      <vt:lpstr>Module 4: Classification</vt:lpstr>
      <vt:lpstr>Unsupervised Classification</vt:lpstr>
      <vt:lpstr>Supervised Classification</vt:lpstr>
      <vt:lpstr>Module 5: Partial Least Squares Regression and Water Quality</vt:lpstr>
      <vt:lpstr>Field Data (October 2016)</vt:lpstr>
      <vt:lpstr>Imaging Spectroscopy and Regression for TSS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Delta-X Data Workshop: AVIRIS-NG</dc:title>
  <dc:creator>Jensen, Daniel J (US 334F)</dc:creator>
  <cp:lastModifiedBy>Jensen, Daniel J (US 334F)</cp:lastModifiedBy>
  <cp:revision>11</cp:revision>
  <dcterms:created xsi:type="dcterms:W3CDTF">2022-04-15T16:19:27Z</dcterms:created>
  <dcterms:modified xsi:type="dcterms:W3CDTF">2022-06-14T20:31:08Z</dcterms:modified>
</cp:coreProperties>
</file>